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3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82" r:id="rId21"/>
    <p:sldId id="274" r:id="rId22"/>
    <p:sldId id="275" r:id="rId23"/>
    <p:sldId id="276" r:id="rId24"/>
    <p:sldId id="283" r:id="rId25"/>
    <p:sldId id="281" r:id="rId26"/>
    <p:sldId id="284" r:id="rId27"/>
    <p:sldId id="285" r:id="rId28"/>
    <p:sldId id="277" r:id="rId29"/>
    <p:sldId id="278" r:id="rId30"/>
    <p:sldId id="279" r:id="rId31"/>
    <p:sldId id="280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7" y="47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a72c8dcac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13a72c8dcac_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a72c8dc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a72c8dc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a72c8dca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3a72c8dca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a72c8dca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a72c8dca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a72c8dca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a72c8dcac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a72c8dca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a72c8dca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a72c8dcac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3a72c8dcac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a72c8dca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a72c8dcac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a72c8dca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a72c8dca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a72c8dcac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a72c8dcac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l-PL" dirty="0" smtClean="0"/>
              <a:t>Stalowa piłeczka i stalowa paletka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a72c8dcac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a72c8dcac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l-PL" dirty="0" smtClean="0"/>
              <a:t>Stalowa piłeczka i gumowa paletka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a72c8dcac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13a72c8dcac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a72c8dcac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a72c8dcac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l-PL" dirty="0" smtClean="0"/>
              <a:t>Gumowa piłeczka i stalowa paletka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a72c8dcac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3a72c8dcac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l-PL" dirty="0" smtClean="0"/>
              <a:t>Gumowa piłeczka i gumowa paletka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Gazowa piłeczka i gumowa paletka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614623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Gazowa piłeczka i gumowa </a:t>
            </a:r>
            <a:r>
              <a:rPr lang="pl-PL" dirty="0" smtClean="0"/>
              <a:t>paletka t = 0.01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94451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a72c8dca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a72c8dca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a72c8dcac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a72c8dcac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a72c8dcac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a72c8dcac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a72c8dcac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13a72c8dcac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a72c8dcac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13a72c8dcac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a72c8dc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a72c8dc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a72c8dca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a72c8dca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a72c8dca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a72c8dca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a72c8dcac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a72c8dcac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a72c8dca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a72c8dcac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a72c8dca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a72c8dca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1143000" y="841762"/>
            <a:ext cx="6858000" cy="17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1143000" y="270141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169527" y="4690742"/>
            <a:ext cx="2949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86343" y="457080"/>
            <a:ext cx="7778100" cy="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86343" y="1486861"/>
            <a:ext cx="7778100" cy="30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169527" y="4690742"/>
            <a:ext cx="2949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 rot="5400000">
            <a:off x="5433252" y="1544880"/>
            <a:ext cx="4119000" cy="19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 rot="5400000">
            <a:off x="1478871" y="-335520"/>
            <a:ext cx="4119000" cy="57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8169527" y="4690742"/>
            <a:ext cx="2949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686343" y="457080"/>
            <a:ext cx="7778100" cy="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 rot="5400000">
            <a:off x="3030701" y="-857489"/>
            <a:ext cx="3089400" cy="77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169527" y="4690742"/>
            <a:ext cx="2949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629262" y="342540"/>
            <a:ext cx="2949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>
            <a:spLocks noGrp="1"/>
          </p:cNvSpPr>
          <p:nvPr>
            <p:ph type="pic" idx="2"/>
          </p:nvPr>
        </p:nvSpPr>
        <p:spPr>
          <a:xfrm>
            <a:off x="3887015" y="740189"/>
            <a:ext cx="3680400" cy="36555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8"/>
          <p:cNvSpPr txBox="1">
            <a:spLocks noGrp="1"/>
          </p:cNvSpPr>
          <p:nvPr>
            <p:ph type="body" idx="1"/>
          </p:nvPr>
        </p:nvSpPr>
        <p:spPr>
          <a:xfrm>
            <a:off x="629262" y="1543050"/>
            <a:ext cx="2949300" cy="28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/>
            </a:lvl2pPr>
            <a:lvl3pPr marL="137160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/>
            </a:lvl3pPr>
            <a:lvl4pPr marL="182880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/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169527" y="4690742"/>
            <a:ext cx="2949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629262" y="342540"/>
            <a:ext cx="2949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1"/>
          </p:nvPr>
        </p:nvSpPr>
        <p:spPr>
          <a:xfrm>
            <a:off x="3887015" y="740189"/>
            <a:ext cx="4629000" cy="3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t" anchorCtr="0">
            <a:noAutofit/>
          </a:bodyPr>
          <a:lstStyle>
            <a:lvl1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»"/>
              <a:defRPr sz="2600"/>
            </a:lvl1pPr>
            <a:lvl2pPr marL="91440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–"/>
              <a:defRPr sz="2200"/>
            </a:lvl2pPr>
            <a:lvl3pPr marL="1371600" lvl="2" indent="-3492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defRPr sz="1900"/>
            </a:lvl3pPr>
            <a:lvl4pPr marL="182880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–"/>
              <a:defRPr sz="1600"/>
            </a:lvl4pPr>
            <a:lvl5pPr marL="228600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/>
            </a:lvl5pPr>
            <a:lvl6pPr marL="274320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2"/>
          </p:nvPr>
        </p:nvSpPr>
        <p:spPr>
          <a:xfrm>
            <a:off x="629262" y="1543050"/>
            <a:ext cx="2949300" cy="28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/>
            </a:lvl2pPr>
            <a:lvl3pPr marL="137160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/>
            </a:lvl3pPr>
            <a:lvl4pPr marL="182880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/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169527" y="4690742"/>
            <a:ext cx="2949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sldNum" idx="12"/>
          </p:nvPr>
        </p:nvSpPr>
        <p:spPr>
          <a:xfrm>
            <a:off x="8169527" y="4690742"/>
            <a:ext cx="2949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686343" y="457080"/>
            <a:ext cx="7778100" cy="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sldNum" idx="12"/>
          </p:nvPr>
        </p:nvSpPr>
        <p:spPr>
          <a:xfrm>
            <a:off x="8169527" y="4690742"/>
            <a:ext cx="2949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>
            <a:spLocks noGrp="1"/>
          </p:cNvSpPr>
          <p:nvPr>
            <p:ph type="title"/>
          </p:nvPr>
        </p:nvSpPr>
        <p:spPr>
          <a:xfrm>
            <a:off x="629262" y="27338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629262" y="1261022"/>
            <a:ext cx="3869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b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/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/>
            </a:lvl2pPr>
            <a:lvl3pPr marL="137160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/>
            </a:lvl3pPr>
            <a:lvl4pPr marL="182880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/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body" idx="2"/>
          </p:nvPr>
        </p:nvSpPr>
        <p:spPr>
          <a:xfrm>
            <a:off x="629262" y="1879107"/>
            <a:ext cx="3869400" cy="27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3"/>
          </p:nvPr>
        </p:nvSpPr>
        <p:spPr>
          <a:xfrm>
            <a:off x="4629082" y="1261022"/>
            <a:ext cx="38871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b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/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/>
            </a:lvl2pPr>
            <a:lvl3pPr marL="137160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/>
            </a:lvl3pPr>
            <a:lvl4pPr marL="182880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/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body" idx="4"/>
          </p:nvPr>
        </p:nvSpPr>
        <p:spPr>
          <a:xfrm>
            <a:off x="4629082" y="1879107"/>
            <a:ext cx="3887100" cy="27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ldNum" idx="12"/>
          </p:nvPr>
        </p:nvSpPr>
        <p:spPr>
          <a:xfrm>
            <a:off x="8169527" y="4690742"/>
            <a:ext cx="2949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>
            <a:spLocks noGrp="1"/>
          </p:cNvSpPr>
          <p:nvPr>
            <p:ph type="title"/>
          </p:nvPr>
        </p:nvSpPr>
        <p:spPr>
          <a:xfrm>
            <a:off x="686343" y="457080"/>
            <a:ext cx="7778100" cy="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1"/>
          </p:nvPr>
        </p:nvSpPr>
        <p:spPr>
          <a:xfrm>
            <a:off x="686344" y="1486861"/>
            <a:ext cx="3823200" cy="30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2"/>
          </p:nvPr>
        </p:nvSpPr>
        <p:spPr>
          <a:xfrm>
            <a:off x="4639955" y="1486861"/>
            <a:ext cx="3824400" cy="30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ldNum" idx="12"/>
          </p:nvPr>
        </p:nvSpPr>
        <p:spPr>
          <a:xfrm>
            <a:off x="8169527" y="4690742"/>
            <a:ext cx="2949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title"/>
          </p:nvPr>
        </p:nvSpPr>
        <p:spPr>
          <a:xfrm>
            <a:off x="623826" y="128263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body" idx="1"/>
          </p:nvPr>
        </p:nvSpPr>
        <p:spPr>
          <a:xfrm>
            <a:off x="623826" y="3441607"/>
            <a:ext cx="7886700" cy="11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/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2pPr>
            <a:lvl3pPr marL="137160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3pPr>
            <a:lvl4pPr marL="182880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169527" y="4690742"/>
            <a:ext cx="2949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86343" y="457080"/>
            <a:ext cx="7778100" cy="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86343" y="1486861"/>
            <a:ext cx="7778100" cy="30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t" anchorCtr="0">
            <a:noAutofit/>
          </a:bodyPr>
          <a:lstStyle>
            <a:lvl1pPr marL="457200" marR="0" lvl="0" indent="-412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»"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–"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–"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»"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169527" y="4690742"/>
            <a:ext cx="2949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 sz="11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3raza/MES-projec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>
            <a:spLocks noGrp="1"/>
          </p:cNvSpPr>
          <p:nvPr>
            <p:ph type="ctrTitle"/>
          </p:nvPr>
        </p:nvSpPr>
        <p:spPr>
          <a:xfrm>
            <a:off x="0" y="841762"/>
            <a:ext cx="9144000" cy="66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3600"/>
              <a:t>Zderzenia na podstawie rakietki do tenisa</a:t>
            </a:r>
            <a:endParaRPr sz="3600"/>
          </a:p>
        </p:txBody>
      </p:sp>
      <p:sp>
        <p:nvSpPr>
          <p:cNvPr id="106" name="Google Shape;106;p25"/>
          <p:cNvSpPr txBox="1">
            <a:spLocks noGrp="1"/>
          </p:cNvSpPr>
          <p:nvPr>
            <p:ph type="subTitle" idx="1"/>
          </p:nvPr>
        </p:nvSpPr>
        <p:spPr>
          <a:xfrm>
            <a:off x="1143000" y="1504800"/>
            <a:ext cx="68580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t" anchorCtr="0">
            <a:noAutofit/>
          </a:bodyPr>
          <a:lstStyle/>
          <a:p>
            <a:pPr marL="457200" lvl="0" indent="-41275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l">
                <a:solidFill>
                  <a:srgbClr val="A5A5A5"/>
                </a:solidFill>
              </a:rPr>
              <a:t>[Projekt z Metod Inteligencji Obliczeniowej]</a:t>
            </a:r>
            <a:r>
              <a:rPr lang="pl"/>
              <a:t> </a:t>
            </a:r>
            <a:endParaRPr/>
          </a:p>
          <a:p>
            <a:pPr marL="457200" lvl="0" indent="-41275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l"/>
              <a:t/>
            </a:r>
            <a:br>
              <a:rPr lang="pl"/>
            </a:br>
            <a:endParaRPr/>
          </a:p>
        </p:txBody>
      </p:sp>
      <p:sp>
        <p:nvSpPr>
          <p:cNvPr id="107" name="Google Shape;107;p25"/>
          <p:cNvSpPr txBox="1"/>
          <p:nvPr/>
        </p:nvSpPr>
        <p:spPr>
          <a:xfrm>
            <a:off x="6710400" y="4189393"/>
            <a:ext cx="23184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Wiktoria Zaczyk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Anastasiya Hradouskaya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p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/>
        </p:nvSpPr>
        <p:spPr>
          <a:xfrm>
            <a:off x="591525" y="929100"/>
            <a:ext cx="7610700" cy="23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l" sz="1200">
                <a:solidFill>
                  <a:schemeClr val="dk1"/>
                </a:solidFill>
              </a:rPr>
              <a:t>Create section: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l" sz="1200">
                <a:solidFill>
                  <a:schemeClr val="dk1"/>
                </a:solidFill>
              </a:rPr>
              <a:t>RubberSection → Solid, Homogeneous → Rubber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l" sz="1200">
                <a:solidFill>
                  <a:schemeClr val="dk1"/>
                </a:solidFill>
              </a:rPr>
              <a:t>SteelSection → Shell, Homogeneous → Steel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l" sz="1200">
                <a:solidFill>
                  <a:schemeClr val="dk1"/>
                </a:solidFill>
              </a:rPr>
              <a:t>RubberSection2 → Shell, Homogeneous → Rubber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l" sz="1200">
                <a:solidFill>
                  <a:schemeClr val="dk1"/>
                </a:solidFill>
              </a:rPr>
              <a:t>SteelSection2 → Solid, Homogeneous → Steel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l" sz="1200">
                <a:solidFill>
                  <a:schemeClr val="dk1"/>
                </a:solidFill>
              </a:rPr>
              <a:t>Assign section: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l" sz="1200">
                <a:solidFill>
                  <a:schemeClr val="dk1"/>
                </a:solidFill>
              </a:rPr>
              <a:t>Przypisujemy odpowiednie sekcje do piłeczki oraz rakietki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>
            <a:spLocks noGrp="1"/>
          </p:cNvSpPr>
          <p:nvPr>
            <p:ph type="subTitle" idx="1"/>
          </p:nvPr>
        </p:nvSpPr>
        <p:spPr>
          <a:xfrm>
            <a:off x="1143000" y="681143"/>
            <a:ext cx="6858000" cy="1241700"/>
          </a:xfrm>
          <a:prstGeom prst="rect">
            <a:avLst/>
          </a:prstGeom>
        </p:spPr>
        <p:txBody>
          <a:bodyPr spcFirstLastPara="1" wrap="square" lIns="41575" tIns="41575" rIns="41575" bIns="41575" anchor="t" anchorCtr="0">
            <a:noAutofit/>
          </a:bodyPr>
          <a:lstStyle/>
          <a:p>
            <a:pPr marL="0" lvl="0" indent="0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200">
                <a:solidFill>
                  <a:schemeClr val="dk1"/>
                </a:solidFill>
              </a:rPr>
              <a:t>Assembly: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just" rtl="0">
              <a:lnSpc>
                <a:spcPct val="136363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l" sz="1200">
                <a:solidFill>
                  <a:schemeClr val="dk1"/>
                </a:solidFill>
              </a:rPr>
              <a:t>Create Instance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l" sz="1200">
                <a:solidFill>
                  <a:schemeClr val="dk1"/>
                </a:solidFill>
              </a:rPr>
              <a:t>Translate Instance: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100" y="1531618"/>
            <a:ext cx="2921422" cy="2915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>
            <a:spLocks noGrp="1"/>
          </p:cNvSpPr>
          <p:nvPr>
            <p:ph type="subTitle" idx="1"/>
          </p:nvPr>
        </p:nvSpPr>
        <p:spPr>
          <a:xfrm>
            <a:off x="1143000" y="705468"/>
            <a:ext cx="6858000" cy="1241700"/>
          </a:xfrm>
          <a:prstGeom prst="rect">
            <a:avLst/>
          </a:prstGeom>
        </p:spPr>
        <p:txBody>
          <a:bodyPr spcFirstLastPara="1" wrap="square" lIns="41575" tIns="41575" rIns="41575" bIns="41575" anchor="t" anchorCtr="0">
            <a:noAutofit/>
          </a:bodyPr>
          <a:lstStyle/>
          <a:p>
            <a:pPr marL="0" lvl="0" indent="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200">
                <a:solidFill>
                  <a:schemeClr val="dk1"/>
                </a:solidFill>
              </a:rPr>
              <a:t>Step: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36363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l" sz="1200">
                <a:solidFill>
                  <a:schemeClr val="dk1"/>
                </a:solidFill>
              </a:rPr>
              <a:t>Create Step → Dynamic, Explicit → Time period: 0.001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l" sz="1200">
                <a:solidFill>
                  <a:schemeClr val="dk1"/>
                </a:solidFill>
              </a:rPr>
              <a:t>Create Field Output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Google Shape;1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30075"/>
            <a:ext cx="2466525" cy="33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>
            <a:spLocks noGrp="1"/>
          </p:cNvSpPr>
          <p:nvPr>
            <p:ph type="subTitle" idx="1"/>
          </p:nvPr>
        </p:nvSpPr>
        <p:spPr>
          <a:xfrm>
            <a:off x="1143000" y="697368"/>
            <a:ext cx="6858000" cy="1241700"/>
          </a:xfrm>
          <a:prstGeom prst="rect">
            <a:avLst/>
          </a:prstGeom>
        </p:spPr>
        <p:txBody>
          <a:bodyPr spcFirstLastPara="1" wrap="square" lIns="41575" tIns="41575" rIns="41575" bIns="41575" anchor="t" anchorCtr="0">
            <a:noAutofit/>
          </a:bodyPr>
          <a:lstStyle/>
          <a:p>
            <a:pPr marL="0" lvl="0" indent="0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200">
                <a:solidFill>
                  <a:schemeClr val="dk1"/>
                </a:solidFill>
              </a:rPr>
              <a:t>Interaction: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just" rtl="0">
              <a:lnSpc>
                <a:spcPct val="136363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l" sz="1200">
                <a:solidFill>
                  <a:schemeClr val="dk1"/>
                </a:solidFill>
              </a:rPr>
              <a:t>Create Interaction Property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l" sz="1200">
                <a:solidFill>
                  <a:schemeClr val="dk1"/>
                </a:solidFill>
              </a:rPr>
              <a:t>Contact → type:Contact → Mechanical → Isotropic → Tangential Behavior: 0.1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l" sz="1200">
                <a:solidFill>
                  <a:schemeClr val="dk1"/>
                </a:solidFill>
              </a:rPr>
              <a:t>Gas: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Google Shape;1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5550" y="1726368"/>
            <a:ext cx="1867029" cy="289963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7"/>
          <p:cNvSpPr txBox="1"/>
          <p:nvPr/>
        </p:nvSpPr>
        <p:spPr>
          <a:xfrm>
            <a:off x="4843050" y="3971700"/>
            <a:ext cx="3861900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rgbClr val="A5A5A5"/>
                </a:solidFill>
                <a:highlight>
                  <a:srgbClr val="FFFFFF"/>
                </a:highlight>
              </a:rPr>
              <a:t>Molowa pojemność cieplna substancji chemicznej to ilość energii, którą należy dodać w postaci ciepła do jednego mola substancji, aby spowodować wzrost o jedną jednostkę jej temperatury.</a:t>
            </a:r>
            <a:endParaRPr sz="800">
              <a:solidFill>
                <a:srgbClr val="A5A5A5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8"/>
          <p:cNvSpPr txBox="1">
            <a:spLocks noGrp="1"/>
          </p:cNvSpPr>
          <p:nvPr>
            <p:ph type="subTitle" idx="1"/>
          </p:nvPr>
        </p:nvSpPr>
        <p:spPr>
          <a:xfrm>
            <a:off x="1134875" y="940775"/>
            <a:ext cx="3107700" cy="1241700"/>
          </a:xfrm>
          <a:prstGeom prst="rect">
            <a:avLst/>
          </a:prstGeom>
        </p:spPr>
        <p:txBody>
          <a:bodyPr spcFirstLastPara="1" wrap="square" lIns="41575" tIns="41575" rIns="41575" bIns="41575" anchor="t" anchorCtr="0">
            <a:noAutofit/>
          </a:bodyPr>
          <a:lstStyle/>
          <a:p>
            <a:pPr marL="457200" lvl="0" indent="-295275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050"/>
              <a:buChar char="●"/>
            </a:pPr>
            <a:r>
              <a:rPr lang="pl" sz="1050">
                <a:solidFill>
                  <a:srgbClr val="4D5156"/>
                </a:solidFill>
                <a:highlight>
                  <a:srgbClr val="FFFFFF"/>
                </a:highlight>
              </a:rPr>
              <a:t>Model </a:t>
            </a:r>
            <a:r>
              <a:rPr lang="pl" sz="1200">
                <a:solidFill>
                  <a:schemeClr val="dk1"/>
                </a:solidFill>
              </a:rPr>
              <a:t>→ edit Attributes → Model-1:</a:t>
            </a:r>
            <a:endParaRPr/>
          </a:p>
        </p:txBody>
      </p:sp>
      <p:sp>
        <p:nvSpPr>
          <p:cNvPr id="187" name="Google Shape;187;p38"/>
          <p:cNvSpPr txBox="1">
            <a:spLocks noGrp="1"/>
          </p:cNvSpPr>
          <p:nvPr>
            <p:ph type="subTitle" idx="1"/>
          </p:nvPr>
        </p:nvSpPr>
        <p:spPr>
          <a:xfrm>
            <a:off x="4743650" y="940775"/>
            <a:ext cx="3255600" cy="3201300"/>
          </a:xfrm>
          <a:prstGeom prst="rect">
            <a:avLst/>
          </a:prstGeom>
        </p:spPr>
        <p:txBody>
          <a:bodyPr spcFirstLastPara="1" wrap="square" lIns="41575" tIns="41575" rIns="41575" bIns="41575" anchor="t" anchorCtr="0">
            <a:noAutofit/>
          </a:bodyPr>
          <a:lstStyle/>
          <a:p>
            <a:pPr marL="457200" lvl="0" indent="-304800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l" sz="1200">
                <a:solidFill>
                  <a:schemeClr val="dk1"/>
                </a:solidFill>
              </a:rPr>
              <a:t>Create Interaction: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l" sz="1200">
                <a:solidFill>
                  <a:schemeClr val="dk1"/>
                </a:solidFill>
              </a:rPr>
              <a:t>Int-1 → Step-1 → General Contact (Explicit) → assignment: Contact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l" sz="1200">
                <a:solidFill>
                  <a:schemeClr val="dk1"/>
                </a:solidFill>
              </a:rPr>
              <a:t>Gas-inital → Initial → Fluid Cavity → Fluid cavity property: Gas → Specific ambient pressure: 101351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100" y="1393700"/>
            <a:ext cx="2167325" cy="316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9"/>
          <p:cNvSpPr txBox="1">
            <a:spLocks noGrp="1"/>
          </p:cNvSpPr>
          <p:nvPr>
            <p:ph type="subTitle" idx="1"/>
          </p:nvPr>
        </p:nvSpPr>
        <p:spPr>
          <a:xfrm>
            <a:off x="1143000" y="713579"/>
            <a:ext cx="6858000" cy="2033100"/>
          </a:xfrm>
          <a:prstGeom prst="rect">
            <a:avLst/>
          </a:prstGeom>
        </p:spPr>
        <p:txBody>
          <a:bodyPr spcFirstLastPara="1" wrap="square" lIns="41575" tIns="41575" rIns="41575" bIns="41575" anchor="t" anchorCtr="0">
            <a:noAutofit/>
          </a:bodyPr>
          <a:lstStyle/>
          <a:p>
            <a:pPr marL="0" lvl="0" indent="0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200">
                <a:solidFill>
                  <a:schemeClr val="dk1"/>
                </a:solidFill>
                <a:highlight>
                  <a:srgbClr val="FFFFFF"/>
                </a:highlight>
              </a:rPr>
              <a:t>Load: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04800" algn="just" rtl="0">
              <a:lnSpc>
                <a:spcPct val="136363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l" sz="1200">
                <a:solidFill>
                  <a:schemeClr val="dk1"/>
                </a:solidFill>
                <a:highlight>
                  <a:srgbClr val="FFFFFF"/>
                </a:highlight>
              </a:rPr>
              <a:t>Create Boundary Condition: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04800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l" sz="1200">
                <a:solidFill>
                  <a:schemeClr val="dk1"/>
                </a:solidFill>
                <a:highlight>
                  <a:srgbClr val="FFFFFF"/>
                </a:highlight>
              </a:rPr>
              <a:t>BC-1 </a:t>
            </a:r>
            <a:r>
              <a:rPr lang="pl" sz="1200">
                <a:solidFill>
                  <a:schemeClr val="dk1"/>
                </a:solidFill>
              </a:rPr>
              <a:t>→ Symmetry/Antisymmetry/Encastre →  </a:t>
            </a:r>
            <a:r>
              <a:rPr lang="pl" sz="1200">
                <a:solidFill>
                  <a:schemeClr val="dk1"/>
                </a:solidFill>
                <a:highlight>
                  <a:srgbClr val="FFFFFF"/>
                </a:highlight>
              </a:rPr>
              <a:t>ENCASTRE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04800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l" sz="1200">
                <a:solidFill>
                  <a:schemeClr val="dk1"/>
                </a:solidFill>
                <a:highlight>
                  <a:srgbClr val="FFFFFF"/>
                </a:highlight>
              </a:rPr>
              <a:t>BC-2 </a:t>
            </a:r>
            <a:r>
              <a:rPr lang="pl" sz="1200">
                <a:solidFill>
                  <a:schemeClr val="dk1"/>
                </a:solidFill>
              </a:rPr>
              <a:t>→ Displacement/Rotation → U1, U2, UR1, UR2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04800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l" sz="1200">
                <a:solidFill>
                  <a:schemeClr val="dk1"/>
                </a:solidFill>
                <a:highlight>
                  <a:srgbClr val="FFFFFF"/>
                </a:highlight>
              </a:rPr>
              <a:t>Create Predefined Field: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04800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l" sz="1200">
                <a:solidFill>
                  <a:schemeClr val="dk1"/>
                </a:solidFill>
                <a:highlight>
                  <a:srgbClr val="FFFFFF"/>
                </a:highlight>
              </a:rPr>
              <a:t>Pressure </a:t>
            </a:r>
            <a:r>
              <a:rPr lang="pl" sz="1200">
                <a:solidFill>
                  <a:schemeClr val="dk1"/>
                </a:solidFill>
              </a:rPr>
              <a:t>→ Fluid cavity pressure → Step: Initial → interaction: gas-initial, pressure: 6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04800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l" sz="1200">
                <a:solidFill>
                  <a:schemeClr val="dk1"/>
                </a:solidFill>
                <a:highlight>
                  <a:srgbClr val="FFFFFF"/>
                </a:highlight>
              </a:rPr>
              <a:t>Velocity: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7425" y="2493375"/>
            <a:ext cx="2005050" cy="220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>
            <a:spLocks noGrp="1"/>
          </p:cNvSpPr>
          <p:nvPr>
            <p:ph type="subTitle" idx="1"/>
          </p:nvPr>
        </p:nvSpPr>
        <p:spPr>
          <a:xfrm>
            <a:off x="1045650" y="713598"/>
            <a:ext cx="6858000" cy="799800"/>
          </a:xfrm>
          <a:prstGeom prst="rect">
            <a:avLst/>
          </a:prstGeom>
        </p:spPr>
        <p:txBody>
          <a:bodyPr spcFirstLastPara="1" wrap="square" lIns="41575" tIns="41575" rIns="41575" bIns="41575" anchor="t" anchorCtr="0">
            <a:noAutofit/>
          </a:bodyPr>
          <a:lstStyle/>
          <a:p>
            <a:pPr marL="0" lvl="0" indent="0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200">
                <a:solidFill>
                  <a:schemeClr val="dk1"/>
                </a:solidFill>
                <a:highlight>
                  <a:srgbClr val="FFFFFF"/>
                </a:highlight>
              </a:rPr>
              <a:t>Mesh: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650" y="1203323"/>
            <a:ext cx="3081988" cy="3325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1"/>
          <p:cNvSpPr txBox="1">
            <a:spLocks noGrp="1"/>
          </p:cNvSpPr>
          <p:nvPr>
            <p:ph type="ctrTitle"/>
          </p:nvPr>
        </p:nvSpPr>
        <p:spPr>
          <a:xfrm>
            <a:off x="1143000" y="1659355"/>
            <a:ext cx="6858000" cy="972900"/>
          </a:xfrm>
          <a:prstGeom prst="rect">
            <a:avLst/>
          </a:prstGeom>
        </p:spPr>
        <p:txBody>
          <a:bodyPr spcFirstLastPara="1" wrap="square" lIns="41575" tIns="41575" rIns="41575" bIns="415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3. Wyniki</a:t>
            </a:r>
            <a:endParaRPr/>
          </a:p>
        </p:txBody>
      </p:sp>
      <p:sp>
        <p:nvSpPr>
          <p:cNvPr id="206" name="Google Shape;206;p41"/>
          <p:cNvSpPr txBox="1">
            <a:spLocks noGrp="1"/>
          </p:cNvSpPr>
          <p:nvPr>
            <p:ph type="subTitle" idx="1"/>
          </p:nvPr>
        </p:nvSpPr>
        <p:spPr>
          <a:xfrm>
            <a:off x="1273650" y="4012225"/>
            <a:ext cx="6596700" cy="287700"/>
          </a:xfrm>
          <a:prstGeom prst="rect">
            <a:avLst/>
          </a:prstGeom>
        </p:spPr>
        <p:txBody>
          <a:bodyPr spcFirstLastPara="1" wrap="square" lIns="41575" tIns="41575" rIns="41575" bIns="41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100">
                <a:solidFill>
                  <a:schemeClr val="dk1"/>
                </a:solidFill>
              </a:rPr>
              <a:t>Kod znaleźć można w repozytorium na githubie wraz z wynikami: </a:t>
            </a:r>
            <a:r>
              <a:rPr lang="pl" sz="11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https://github.com/w3raza/MES-project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tallBallAndStallRack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4342"/>
            <a:ext cx="9144000" cy="472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58" y="34376"/>
            <a:ext cx="6774267" cy="25370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58" y="2593834"/>
            <a:ext cx="6777723" cy="25377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87175" y="2286057"/>
            <a:ext cx="236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Wykres energi kinteycznej</a:t>
            </a:r>
            <a:endParaRPr lang="pl-PL" dirty="0"/>
          </a:p>
        </p:txBody>
      </p:sp>
      <p:sp>
        <p:nvSpPr>
          <p:cNvPr id="9" name="TextBox 8"/>
          <p:cNvSpPr txBox="1"/>
          <p:nvPr/>
        </p:nvSpPr>
        <p:spPr>
          <a:xfrm>
            <a:off x="3128682" y="0"/>
            <a:ext cx="4742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100"/>
              <a:defRPr/>
            </a:pPr>
            <a:r>
              <a:rPr lang="pl-PL" dirty="0"/>
              <a:t>Stalowa piłeczka i stalowa paletka</a:t>
            </a:r>
          </a:p>
          <a:p>
            <a:endParaRPr lang="pl-PL" dirty="0"/>
          </a:p>
        </p:txBody>
      </p:sp>
      <p:sp>
        <p:nvSpPr>
          <p:cNvPr id="10" name="TextBox 9"/>
          <p:cNvSpPr txBox="1"/>
          <p:nvPr/>
        </p:nvSpPr>
        <p:spPr>
          <a:xfrm>
            <a:off x="3427473" y="4835723"/>
            <a:ext cx="2429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Wykres energi wewnętrznej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55560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>
            <a:spLocks noGrp="1"/>
          </p:cNvSpPr>
          <p:nvPr>
            <p:ph type="ctrTitle"/>
          </p:nvPr>
        </p:nvSpPr>
        <p:spPr>
          <a:xfrm>
            <a:off x="1006200" y="3172680"/>
            <a:ext cx="718020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/>
              <a:t>1. Wstęp teoretyczny</a:t>
            </a:r>
            <a:r>
              <a:rPr lang="pl" b="1"/>
              <a:t/>
            </a:r>
            <a:br>
              <a:rPr lang="pl" b="1"/>
            </a:b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tallBallRuberRacker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91649"/>
            <a:ext cx="9144000" cy="472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ubberBallAndStallRacket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8717"/>
            <a:ext cx="9144000" cy="472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ubberBallAndRubberRacket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19100"/>
            <a:ext cx="9144000" cy="472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165" y="175365"/>
            <a:ext cx="6631157" cy="2492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165" y="2667553"/>
            <a:ext cx="6678889" cy="24759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1105" y="80683"/>
            <a:ext cx="3290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l-PL" dirty="0"/>
              <a:t>Gumowa piłeczka i gumowa paletka</a:t>
            </a:r>
          </a:p>
          <a:p>
            <a:endParaRPr lang="pl-PL" dirty="0"/>
          </a:p>
        </p:txBody>
      </p:sp>
      <p:sp>
        <p:nvSpPr>
          <p:cNvPr id="9" name="TextBox 8"/>
          <p:cNvSpPr txBox="1"/>
          <p:nvPr/>
        </p:nvSpPr>
        <p:spPr>
          <a:xfrm>
            <a:off x="3491753" y="2405943"/>
            <a:ext cx="2348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Wykres energi kinteycznej</a:t>
            </a:r>
          </a:p>
          <a:p>
            <a:endParaRPr lang="pl-PL" dirty="0"/>
          </a:p>
        </p:txBody>
      </p:sp>
      <p:sp>
        <p:nvSpPr>
          <p:cNvPr id="10" name="TextBox 9"/>
          <p:cNvSpPr txBox="1"/>
          <p:nvPr/>
        </p:nvSpPr>
        <p:spPr>
          <a:xfrm>
            <a:off x="3272209" y="488189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Wykres energi wewnętrznej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38521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baqus_CAE gasBallPaletkaRubb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9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baqus_CAE gasBallPaletkaRubber.t=0.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9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83" y="0"/>
            <a:ext cx="6854747" cy="2581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83" y="2581835"/>
            <a:ext cx="6902823" cy="25732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5267" y="-47200"/>
            <a:ext cx="3890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Gumowa piłeczka z gazem i gumowa paletka</a:t>
            </a:r>
            <a:endParaRPr lang="pl-PL" dirty="0"/>
          </a:p>
        </p:txBody>
      </p:sp>
      <p:sp>
        <p:nvSpPr>
          <p:cNvPr id="7" name="TextBox 6"/>
          <p:cNvSpPr txBox="1"/>
          <p:nvPr/>
        </p:nvSpPr>
        <p:spPr>
          <a:xfrm>
            <a:off x="3366245" y="2320225"/>
            <a:ext cx="2608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Wykres energi kinteycznej</a:t>
            </a:r>
          </a:p>
          <a:p>
            <a:endParaRPr lang="pl-PL" dirty="0"/>
          </a:p>
        </p:txBody>
      </p:sp>
      <p:sp>
        <p:nvSpPr>
          <p:cNvPr id="8" name="TextBox 7"/>
          <p:cNvSpPr txBox="1"/>
          <p:nvPr/>
        </p:nvSpPr>
        <p:spPr>
          <a:xfrm>
            <a:off x="3184710" y="4881890"/>
            <a:ext cx="2523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Wykres energi wewnętrznej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34408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 txBox="1">
            <a:spLocks noGrp="1"/>
          </p:cNvSpPr>
          <p:nvPr>
            <p:ph type="ctrTitle"/>
          </p:nvPr>
        </p:nvSpPr>
        <p:spPr>
          <a:xfrm>
            <a:off x="1143000" y="841762"/>
            <a:ext cx="6858000" cy="1790400"/>
          </a:xfrm>
          <a:prstGeom prst="rect">
            <a:avLst/>
          </a:prstGeom>
        </p:spPr>
        <p:txBody>
          <a:bodyPr spcFirstLastPara="1" wrap="square" lIns="41575" tIns="41575" rIns="41575" bIns="415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4. Co nie zostało zrealizowane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325" y="631125"/>
            <a:ext cx="3495675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8"/>
          <p:cNvSpPr txBox="1">
            <a:spLocks noGrp="1"/>
          </p:cNvSpPr>
          <p:nvPr>
            <p:ph type="ctrTitle"/>
          </p:nvPr>
        </p:nvSpPr>
        <p:spPr>
          <a:xfrm>
            <a:off x="1143000" y="841762"/>
            <a:ext cx="6858000" cy="1790400"/>
          </a:xfrm>
          <a:prstGeom prst="rect">
            <a:avLst/>
          </a:prstGeom>
        </p:spPr>
        <p:txBody>
          <a:bodyPr spcFirstLastPara="1" wrap="square" lIns="41575" tIns="41575" rIns="41575" bIns="415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5. Podsumowanie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subTitle" idx="1"/>
          </p:nvPr>
        </p:nvSpPr>
        <p:spPr>
          <a:xfrm>
            <a:off x="1143000" y="835200"/>
            <a:ext cx="4782600" cy="3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2200" b="1">
                <a:solidFill>
                  <a:srgbClr val="008000"/>
                </a:solidFill>
              </a:rPr>
              <a:t>Zderzenia:</a:t>
            </a:r>
            <a:endParaRPr sz="2200" b="1">
              <a:solidFill>
                <a:srgbClr val="008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800">
                <a:solidFill>
                  <a:schemeClr val="dk1"/>
                </a:solidFill>
                <a:highlight>
                  <a:srgbClr val="FFFF66"/>
                </a:highlight>
              </a:rPr>
              <a:t>Gdy dwa ciała zderzają się to zderzenie może być sprężyste (elastyczne) lub niesprężyste (nieelastyczne) w zależności od tego czy energia kinetyczna jest zachowana podczas tego zderzenia czy też nie</a:t>
            </a:r>
            <a:r>
              <a:rPr lang="pl" sz="1200">
                <a:solidFill>
                  <a:schemeClr val="dk1"/>
                </a:solidFill>
                <a:highlight>
                  <a:srgbClr val="FFFF66"/>
                </a:highlight>
              </a:rPr>
              <a:t>.</a:t>
            </a:r>
            <a:endParaRPr sz="1200">
              <a:solidFill>
                <a:schemeClr val="dk1"/>
              </a:solidFill>
              <a:highlight>
                <a:srgbClr val="FFFF66"/>
              </a:highlight>
            </a:endParaRPr>
          </a:p>
          <a:p>
            <a:pPr marL="457200" lvl="0" indent="-412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endParaRPr sz="2000" b="1">
              <a:solidFill>
                <a:srgbClr val="006600"/>
              </a:solidFill>
            </a:endParaRPr>
          </a:p>
          <a:p>
            <a:pPr marL="457200" lvl="0" indent="-41275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l"/>
              <a:t/>
            </a:r>
            <a:br>
              <a:rPr lang="pl"/>
            </a:br>
            <a:endParaRPr/>
          </a:p>
        </p:txBody>
      </p:sp>
      <p:pic>
        <p:nvPicPr>
          <p:cNvPr id="118" name="Google Shape;118;p27" descr="Edupedia - ZASADA ZACHOWANIA PĘDU. (Słownik fizyczny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5600" y="1211782"/>
            <a:ext cx="2395225" cy="3489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"/>
          <p:cNvSpPr txBox="1">
            <a:spLocks noGrp="1"/>
          </p:cNvSpPr>
          <p:nvPr>
            <p:ph type="ctrTitle"/>
          </p:nvPr>
        </p:nvSpPr>
        <p:spPr>
          <a:xfrm>
            <a:off x="1099800" y="1259362"/>
            <a:ext cx="6858000" cy="17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/>
              <a:t>Dziękujemy za uwagę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subTitle" idx="1"/>
          </p:nvPr>
        </p:nvSpPr>
        <p:spPr>
          <a:xfrm>
            <a:off x="1143000" y="823674"/>
            <a:ext cx="6858000" cy="1931100"/>
          </a:xfrm>
          <a:prstGeom prst="rect">
            <a:avLst/>
          </a:prstGeom>
        </p:spPr>
        <p:txBody>
          <a:bodyPr spcFirstLastPara="1" wrap="square" lIns="41575" tIns="41575" rIns="41575" bIns="4157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500" b="1">
                <a:solidFill>
                  <a:srgbClr val="008000"/>
                </a:solidFill>
                <a:highlight>
                  <a:srgbClr val="FFFFFF"/>
                </a:highlight>
              </a:rPr>
              <a:t>Pęd układu punktów materialnych</a:t>
            </a:r>
            <a:endParaRPr sz="1500" b="1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pl" sz="1200" b="1">
                <a:solidFill>
                  <a:schemeClr val="dk1"/>
                </a:solidFill>
              </a:rPr>
              <a:t>Prawo, zasada, twierdzenie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chemeClr val="dk1"/>
                </a:solidFill>
                <a:highlight>
                  <a:srgbClr val="FFFF66"/>
                </a:highlight>
              </a:rPr>
              <a:t>Całkowity pęd układu punktów materialnych jest równy iloczynowi całkowitej masy układu i prędkości jego środka masy.</a:t>
            </a:r>
            <a:endParaRPr sz="1200">
              <a:solidFill>
                <a:schemeClr val="dk1"/>
              </a:solidFill>
              <a:highlight>
                <a:srgbClr val="FFFF66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3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>
              <a:solidFill>
                <a:srgbClr val="008000"/>
              </a:solidFill>
              <a:highlight>
                <a:srgbClr val="FFFFFF"/>
              </a:highlight>
            </a:endParaRPr>
          </a:p>
        </p:txBody>
      </p:sp>
      <p:pic>
        <p:nvPicPr>
          <p:cNvPr id="124" name="Google Shape;1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475" y="2052875"/>
            <a:ext cx="2075494" cy="51887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8"/>
          <p:cNvSpPr txBox="1"/>
          <p:nvPr/>
        </p:nvSpPr>
        <p:spPr>
          <a:xfrm>
            <a:off x="1175700" y="3136000"/>
            <a:ext cx="685800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200">
                <a:solidFill>
                  <a:schemeClr val="dk1"/>
                </a:solidFill>
              </a:rPr>
              <a:t>więc druga zasada dynamiki Newtona dla układu punktów materialnych przyjmuje postać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1775" y="3724625"/>
            <a:ext cx="10858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>
            <a:spLocks noGrp="1"/>
          </p:cNvSpPr>
          <p:nvPr>
            <p:ph type="subTitle" idx="1"/>
          </p:nvPr>
        </p:nvSpPr>
        <p:spPr>
          <a:xfrm>
            <a:off x="1143000" y="1018448"/>
            <a:ext cx="6858000" cy="3521400"/>
          </a:xfrm>
          <a:prstGeom prst="rect">
            <a:avLst/>
          </a:prstGeom>
        </p:spPr>
        <p:txBody>
          <a:bodyPr spcFirstLastPara="1" wrap="square" lIns="41575" tIns="41575" rIns="41575" bIns="4157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500" b="1">
                <a:solidFill>
                  <a:srgbClr val="008000"/>
                </a:solidFill>
                <a:highlight>
                  <a:srgbClr val="FFFFFF"/>
                </a:highlight>
              </a:rPr>
              <a:t>Zasada zachowania pędu:</a:t>
            </a:r>
            <a:endParaRPr sz="1500" b="1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200" b="1">
                <a:solidFill>
                  <a:schemeClr val="dk1"/>
                </a:solidFill>
              </a:rPr>
              <a:t>Prawo, zasada, twierdzenie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200">
                <a:solidFill>
                  <a:schemeClr val="dk1"/>
                </a:solidFill>
                <a:highlight>
                  <a:srgbClr val="FFFF66"/>
                </a:highlight>
              </a:rPr>
              <a:t>Jeżeli wypadkowa sił zewnętrznych działających na układ jest równa zeru, to całkowity wektor pędu układu pozostaje stały.</a:t>
            </a:r>
            <a:endParaRPr sz="1200">
              <a:solidFill>
                <a:schemeClr val="dk1"/>
              </a:solidFill>
              <a:highlight>
                <a:srgbClr val="FFFF66"/>
              </a:highlight>
            </a:endParaRPr>
          </a:p>
          <a:p>
            <a:pPr marL="0" lvl="0" indent="0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200">
                <a:solidFill>
                  <a:schemeClr val="dk1"/>
                </a:solidFill>
                <a:highlight>
                  <a:srgbClr val="FFFF66"/>
                </a:highlight>
              </a:rPr>
              <a:t>Z zasady zachowania pędu wynika, że pęd początkowy układu jest równy pędowi w dowolnej chwili co możemy zapisać w postaci równania</a:t>
            </a:r>
            <a:endParaRPr sz="1200">
              <a:solidFill>
                <a:schemeClr val="dk1"/>
              </a:solidFill>
              <a:highlight>
                <a:srgbClr val="FFFF66"/>
              </a:highlight>
            </a:endParaRPr>
          </a:p>
          <a:p>
            <a:pPr marL="0" lvl="0" indent="0" algn="ctr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0475" y="3008375"/>
            <a:ext cx="1543050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143000" y="937248"/>
            <a:ext cx="6858000" cy="3683700"/>
          </a:xfrm>
          <a:prstGeom prst="rect">
            <a:avLst/>
          </a:prstGeom>
        </p:spPr>
        <p:txBody>
          <a:bodyPr spcFirstLastPara="1" wrap="square" lIns="41575" tIns="41575" rIns="41575" bIns="41575" anchor="t" anchorCtr="0">
            <a:noAutofit/>
          </a:bodyPr>
          <a:lstStyle/>
          <a:p>
            <a:pPr marL="0" lvl="0" indent="0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500" b="1">
                <a:solidFill>
                  <a:srgbClr val="008000"/>
                </a:solidFill>
                <a:highlight>
                  <a:srgbClr val="FFFFFF"/>
                </a:highlight>
              </a:rPr>
              <a:t>Zasada zachowania energii</a:t>
            </a:r>
            <a:endParaRPr sz="1500" b="1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36363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pl" sz="1200" b="1">
                <a:solidFill>
                  <a:schemeClr val="dk1"/>
                </a:solidFill>
              </a:rPr>
              <a:t>Prawo, zasada, twierdzenie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36363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pl" sz="1200">
                <a:solidFill>
                  <a:schemeClr val="dk1"/>
                </a:solidFill>
              </a:rPr>
              <a:t>Zasada zachowania energii mechanicznej mówi, że dla ciała podlegającego działaniu siły zachowawczej, suma energii kinetycznej i potencjalnej jest stała.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36363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pl" sz="1200">
                <a:solidFill>
                  <a:schemeClr val="dk1"/>
                </a:solidFill>
              </a:rPr>
              <a:t>Siła zachowawcza to dla dowolnej drogi z </a:t>
            </a:r>
            <a:r>
              <a:rPr lang="pl" sz="1200" i="1">
                <a:solidFill>
                  <a:schemeClr val="dk1"/>
                </a:solidFill>
              </a:rPr>
              <a:t>A</a:t>
            </a:r>
            <a:r>
              <a:rPr lang="pl" sz="1200">
                <a:solidFill>
                  <a:schemeClr val="dk1"/>
                </a:solidFill>
              </a:rPr>
              <a:t> do </a:t>
            </a:r>
            <a:r>
              <a:rPr lang="pl" sz="1200" i="1">
                <a:solidFill>
                  <a:schemeClr val="dk1"/>
                </a:solidFill>
              </a:rPr>
              <a:t>B</a:t>
            </a:r>
            <a:endParaRPr sz="1200" i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36363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200" i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36363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200" i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36363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pl" sz="1200">
                <a:solidFill>
                  <a:schemeClr val="dk1"/>
                </a:solidFill>
              </a:rPr>
              <a:t> Zmiana energii wewnętrznej </a:t>
            </a:r>
            <a:r>
              <a:rPr lang="pl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rPr lang="pl" sz="1200" i="1">
                <a:solidFill>
                  <a:schemeClr val="dk1"/>
                </a:solidFill>
              </a:rPr>
              <a:t>U</a:t>
            </a:r>
            <a:r>
              <a:rPr lang="pl" sz="1200">
                <a:solidFill>
                  <a:schemeClr val="dk1"/>
                </a:solidFill>
              </a:rPr>
              <a:t> jest równa rozproszonej energii mechanicznej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36363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200" i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36363"/>
              </a:lnSpc>
              <a:spcBef>
                <a:spcPts val="1100"/>
              </a:spcBef>
              <a:spcAft>
                <a:spcPts val="13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>
              <a:solidFill>
                <a:srgbClr val="008000"/>
              </a:solidFill>
              <a:highlight>
                <a:srgbClr val="FFFFFF"/>
              </a:highlight>
            </a:endParaRPr>
          </a:p>
        </p:txBody>
      </p:sp>
      <p:pic>
        <p:nvPicPr>
          <p:cNvPr id="138" name="Google Shape;1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113" y="2878550"/>
            <a:ext cx="20097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1875" y="4160500"/>
            <a:ext cx="2000250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>
            <a:spLocks noGrp="1"/>
          </p:cNvSpPr>
          <p:nvPr>
            <p:ph type="ctrTitle"/>
          </p:nvPr>
        </p:nvSpPr>
        <p:spPr>
          <a:xfrm>
            <a:off x="1143000" y="2198400"/>
            <a:ext cx="6858000" cy="746700"/>
          </a:xfrm>
          <a:prstGeom prst="rect">
            <a:avLst/>
          </a:prstGeom>
        </p:spPr>
        <p:txBody>
          <a:bodyPr spcFirstLastPara="1" wrap="square" lIns="41575" tIns="41575" rIns="41575" bIns="41575" anchor="b" anchorCtr="0">
            <a:noAutofit/>
          </a:bodyPr>
          <a:lstStyle/>
          <a:p>
            <a:pPr marL="0" lvl="0" indent="0" algn="l" rtl="0">
              <a:lnSpc>
                <a:spcPct val="136363"/>
              </a:lnSpc>
              <a:spcBef>
                <a:spcPts val="1800"/>
              </a:spcBef>
              <a:spcAft>
                <a:spcPts val="1100"/>
              </a:spcAft>
              <a:buNone/>
            </a:pPr>
            <a:r>
              <a:rPr lang="pl">
                <a:solidFill>
                  <a:schemeClr val="dk1"/>
                </a:solidFill>
              </a:rPr>
              <a:t>2. Założenia dla układu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>
            <a:spLocks noGrp="1"/>
          </p:cNvSpPr>
          <p:nvPr>
            <p:ph type="subTitle" idx="1"/>
          </p:nvPr>
        </p:nvSpPr>
        <p:spPr>
          <a:xfrm>
            <a:off x="1110800" y="994074"/>
            <a:ext cx="6890100" cy="1298100"/>
          </a:xfrm>
          <a:prstGeom prst="rect">
            <a:avLst/>
          </a:prstGeom>
        </p:spPr>
        <p:txBody>
          <a:bodyPr spcFirstLastPara="1" wrap="square" lIns="41575" tIns="41575" rIns="41575" bIns="41575" anchor="t" anchorCtr="0">
            <a:noAutofit/>
          </a:bodyPr>
          <a:lstStyle/>
          <a:p>
            <a:pPr marL="0" lvl="0" indent="0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/>
              <a:t>Part:</a:t>
            </a:r>
            <a:endParaRPr sz="1200"/>
          </a:p>
          <a:p>
            <a:pPr marL="457200" lvl="0" indent="-304800" algn="just" rtl="0">
              <a:lnSpc>
                <a:spcPct val="136363"/>
              </a:lnSpc>
              <a:spcBef>
                <a:spcPts val="1100"/>
              </a:spcBef>
              <a:spcAft>
                <a:spcPts val="0"/>
              </a:spcAft>
              <a:buSzPts val="1200"/>
              <a:buChar char="●"/>
            </a:pPr>
            <a:r>
              <a:rPr lang="pl" sz="1200" b="1"/>
              <a:t>Ball</a:t>
            </a:r>
            <a:r>
              <a:rPr lang="pl" sz="1200"/>
              <a:t>: 3D → Deformable → Shell → Revolution</a:t>
            </a:r>
            <a:endParaRPr sz="1200"/>
          </a:p>
          <a:p>
            <a:pPr marL="457200" lvl="0" indent="-304800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l" sz="1200" b="1"/>
              <a:t>Rakietka</a:t>
            </a:r>
            <a:r>
              <a:rPr lang="pl" sz="1200"/>
              <a:t>: 3D  → Deformable  → Solid  → Extrusion</a:t>
            </a:r>
            <a:endParaRPr sz="1200"/>
          </a:p>
          <a:p>
            <a:pPr marL="457200" lvl="0" indent="-304800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l" sz="1200"/>
              <a:t>Tools → Reference Point (tworzymy punkt referencyjny w środku naszej piłki)</a:t>
            </a:r>
            <a:endParaRPr sz="1200"/>
          </a:p>
          <a:p>
            <a:pPr marL="0" lvl="0" indent="0" algn="ctr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"/>
          <p:cNvSpPr txBox="1">
            <a:spLocks noGrp="1"/>
          </p:cNvSpPr>
          <p:nvPr>
            <p:ph type="subTitle" idx="1"/>
          </p:nvPr>
        </p:nvSpPr>
        <p:spPr>
          <a:xfrm>
            <a:off x="1167600" y="831805"/>
            <a:ext cx="6833400" cy="1525500"/>
          </a:xfrm>
          <a:prstGeom prst="rect">
            <a:avLst/>
          </a:prstGeom>
        </p:spPr>
        <p:txBody>
          <a:bodyPr spcFirstLastPara="1" wrap="square" lIns="41575" tIns="41575" rIns="41575" bIns="41575" anchor="t" anchorCtr="0">
            <a:noAutofit/>
          </a:bodyPr>
          <a:lstStyle/>
          <a:p>
            <a:pPr marL="0" lvl="0" indent="0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200">
                <a:solidFill>
                  <a:schemeClr val="dk1"/>
                </a:solidFill>
              </a:rPr>
              <a:t>Property: 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just" rtl="0">
              <a:lnSpc>
                <a:spcPct val="136363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l" sz="1200">
                <a:solidFill>
                  <a:schemeClr val="dk1"/>
                </a:solidFill>
              </a:rPr>
              <a:t>Create Material: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l" sz="1200">
                <a:solidFill>
                  <a:schemeClr val="dk1"/>
                </a:solidFill>
              </a:rPr>
              <a:t>Rubber:</a:t>
            </a:r>
            <a:endParaRPr sz="1200">
              <a:solidFill>
                <a:schemeClr val="dk1"/>
              </a:solidFill>
            </a:endParaRPr>
          </a:p>
          <a:p>
            <a:pPr marL="1371600" lvl="2" indent="-304800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pl" sz="1200">
                <a:solidFill>
                  <a:schemeClr val="dk1"/>
                </a:solidFill>
              </a:rPr>
              <a:t>General → Density: Max Density = 10-9</a:t>
            </a:r>
            <a:endParaRPr sz="1200">
              <a:solidFill>
                <a:schemeClr val="dk1"/>
              </a:solidFill>
            </a:endParaRPr>
          </a:p>
          <a:p>
            <a:pPr marL="1371600" lvl="2" indent="-30480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pl" sz="1200">
                <a:solidFill>
                  <a:schemeClr val="dk1"/>
                </a:solidFill>
              </a:rPr>
              <a:t>Mechanical → Elastic → Hyperelastic: </a:t>
            </a:r>
            <a:endParaRPr/>
          </a:p>
        </p:txBody>
      </p:sp>
      <p:pic>
        <p:nvPicPr>
          <p:cNvPr id="155" name="Google Shape;1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300" y="1195300"/>
            <a:ext cx="2589225" cy="34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3"/>
          <p:cNvSpPr txBox="1">
            <a:spLocks noGrp="1"/>
          </p:cNvSpPr>
          <p:nvPr>
            <p:ph type="subTitle" idx="1"/>
          </p:nvPr>
        </p:nvSpPr>
        <p:spPr>
          <a:xfrm>
            <a:off x="1167600" y="2944800"/>
            <a:ext cx="4836000" cy="1241700"/>
          </a:xfrm>
          <a:prstGeom prst="rect">
            <a:avLst/>
          </a:prstGeom>
        </p:spPr>
        <p:txBody>
          <a:bodyPr spcFirstLastPara="1" wrap="square" lIns="41575" tIns="41575" rIns="41575" bIns="41575" anchor="t" anchorCtr="0">
            <a:noAutofit/>
          </a:bodyPr>
          <a:lstStyle/>
          <a:p>
            <a:pPr marL="914400" lvl="1" indent="-304800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l" sz="1200">
                <a:solidFill>
                  <a:schemeClr val="dk1"/>
                </a:solidFill>
              </a:rPr>
              <a:t>Steel:</a:t>
            </a:r>
            <a:endParaRPr sz="1200">
              <a:solidFill>
                <a:schemeClr val="dk1"/>
              </a:solidFill>
            </a:endParaRPr>
          </a:p>
          <a:p>
            <a:pPr marL="1371600" lvl="2" indent="-304800" algn="just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pl" sz="1200">
                <a:solidFill>
                  <a:schemeClr val="dk1"/>
                </a:solidFill>
              </a:rPr>
              <a:t>General → Density: Max Density = 7.8E-9</a:t>
            </a:r>
            <a:endParaRPr sz="1200">
              <a:solidFill>
                <a:schemeClr val="dk1"/>
              </a:solidFill>
            </a:endParaRPr>
          </a:p>
          <a:p>
            <a:pPr marL="1371600" lvl="2" indent="-30480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pl" sz="1200">
                <a:solidFill>
                  <a:schemeClr val="dk1"/>
                </a:solidFill>
              </a:rPr>
              <a:t>Mechanical → Elastic → Elastic : </a:t>
            </a:r>
            <a:endParaRPr/>
          </a:p>
        </p:txBody>
      </p:sp>
      <p:pic>
        <p:nvPicPr>
          <p:cNvPr id="157" name="Google Shape;15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2350" y="3876550"/>
            <a:ext cx="1780250" cy="52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566</Words>
  <Application>Microsoft Office PowerPoint</Application>
  <PresentationFormat>On-screen Show (16:9)</PresentationFormat>
  <Paragraphs>90</Paragraphs>
  <Slides>30</Slides>
  <Notes>27</Notes>
  <HiddenSlides>0</HiddenSlides>
  <MMClips>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Times New Roman</vt:lpstr>
      <vt:lpstr>Simple Light</vt:lpstr>
      <vt:lpstr>Blank Presentation</vt:lpstr>
      <vt:lpstr>Zderzenia na podstawie rakietki do tenisa</vt:lpstr>
      <vt:lpstr>1. Wstęp teoretyczny </vt:lpstr>
      <vt:lpstr>PowerPoint Presentation</vt:lpstr>
      <vt:lpstr>PowerPoint Presentation</vt:lpstr>
      <vt:lpstr>PowerPoint Presentation</vt:lpstr>
      <vt:lpstr>PowerPoint Presentation</vt:lpstr>
      <vt:lpstr>2. Założenia dla układu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Wyniki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Co nie zostało zrealizowane</vt:lpstr>
      <vt:lpstr>PowerPoint Presentation</vt:lpstr>
      <vt:lpstr>5. Podsumowanie</vt:lpstr>
      <vt:lpstr>Dziękujemy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Zderzenia na podstawie rakietki do tenisa</dc:title>
  <cp:lastModifiedBy>User</cp:lastModifiedBy>
  <cp:revision>4</cp:revision>
  <dcterms:modified xsi:type="dcterms:W3CDTF">2022-06-28T11:00:08Z</dcterms:modified>
</cp:coreProperties>
</file>